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Biografia</a:t>
            </a:r>
          </a:p>
          <a:p>
            <a:r>
              <a:rPr lang="it-IT" b="1" dirty="0"/>
              <a:t>Verso una nuova visione </a:t>
            </a:r>
            <a:endParaRPr lang="it-IT" b="1" dirty="0" smtClean="0"/>
          </a:p>
          <a:p>
            <a:r>
              <a:rPr lang="it-IT" b="1" dirty="0"/>
              <a:t>La nascita dell'Impressionismo </a:t>
            </a:r>
            <a:endParaRPr lang="it-IT" b="1" dirty="0" smtClean="0"/>
          </a:p>
          <a:p>
            <a:r>
              <a:rPr lang="it-IT" b="1" dirty="0"/>
              <a:t>Oltre l'impressionismo </a:t>
            </a:r>
            <a:endParaRPr lang="it-IT" b="1" dirty="0" smtClean="0"/>
          </a:p>
          <a:p>
            <a:r>
              <a:rPr lang="it-IT" b="1" dirty="0"/>
              <a:t>Le </a:t>
            </a:r>
            <a:r>
              <a:rPr lang="it-IT" b="1" dirty="0" smtClean="0"/>
              <a:t>Ninfee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Rectangle 3"/>
          <p:cNvSpPr/>
          <p:nvPr/>
        </p:nvSpPr>
        <p:spPr>
          <a:xfrm>
            <a:off x="381000" y="228600"/>
            <a:ext cx="84657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CLAUDE OSCAR MONET</a:t>
            </a:r>
            <a:endParaRPr lang="en-US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C:\Users\SHAH\Desktop\220px-Claude_Monet_1899_Nad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300393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503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819400"/>
            <a:ext cx="5105400" cy="2743200"/>
          </a:xfrm>
        </p:spPr>
        <p:txBody>
          <a:bodyPr>
            <a:normAutofit/>
          </a:bodyPr>
          <a:lstStyle/>
          <a:p>
            <a:pPr algn="just"/>
            <a:r>
              <a:rPr lang="it-IT" sz="1800" dirty="0">
                <a:solidFill>
                  <a:schemeClr val="tx1"/>
                </a:solidFill>
              </a:rPr>
              <a:t>Claude Monet nacque a </a:t>
            </a:r>
            <a:r>
              <a:rPr lang="it-IT" sz="1800" dirty="0" smtClean="0">
                <a:solidFill>
                  <a:schemeClr val="tx1"/>
                </a:solidFill>
              </a:rPr>
              <a:t>Parigi, 14 Novembre 1840.  </a:t>
            </a:r>
            <a:r>
              <a:rPr lang="it-IT" sz="1800" dirty="0">
                <a:solidFill>
                  <a:schemeClr val="tx1"/>
                </a:solidFill>
              </a:rPr>
              <a:t>A quindici </a:t>
            </a:r>
            <a:r>
              <a:rPr lang="it-IT" sz="1800" dirty="0" smtClean="0">
                <a:solidFill>
                  <a:schemeClr val="tx1"/>
                </a:solidFill>
              </a:rPr>
              <a:t>anni Claude </a:t>
            </a:r>
            <a:r>
              <a:rPr lang="it-IT" sz="1800" dirty="0">
                <a:solidFill>
                  <a:schemeClr val="tx1"/>
                </a:solidFill>
              </a:rPr>
              <a:t>cominciò a disegnare a </a:t>
            </a:r>
            <a:r>
              <a:rPr lang="it-IT" sz="1800" dirty="0" smtClean="0">
                <a:solidFill>
                  <a:schemeClr val="tx1"/>
                </a:solidFill>
              </a:rPr>
              <a:t> matita </a:t>
            </a:r>
            <a:r>
              <a:rPr lang="it-IT" sz="1800" dirty="0">
                <a:solidFill>
                  <a:schemeClr val="tx1"/>
                </a:solidFill>
              </a:rPr>
              <a:t>e a carboncino, e a vendere bonarie caricature di personaggi della città alla buona somma di una diecina di franchi l'una, acquistando così una certa fama nella città insieme con un discreto </a:t>
            </a:r>
            <a:r>
              <a:rPr lang="it-IT" sz="1800" dirty="0" smtClean="0">
                <a:solidFill>
                  <a:schemeClr val="tx1"/>
                </a:solidFill>
              </a:rPr>
              <a:t>gruzzolo.   </a:t>
            </a:r>
          </a:p>
          <a:p>
            <a:pPr algn="just"/>
            <a:endParaRPr lang="it-IT" sz="1800" dirty="0" smtClean="0">
              <a:solidFill>
                <a:schemeClr val="tx1"/>
              </a:solidFill>
            </a:endParaRPr>
          </a:p>
          <a:p>
            <a:pPr algn="just"/>
            <a:r>
              <a:rPr lang="it-IT" sz="1800" b="1" dirty="0" smtClean="0">
                <a:solidFill>
                  <a:schemeClr val="tx1"/>
                </a:solidFill>
              </a:rPr>
              <a:t>*Non da confondersi con Eduard Manet!</a:t>
            </a:r>
            <a:endParaRPr lang="it-IT" sz="1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3962400" cy="2133600"/>
          </a:xfrm>
        </p:spPr>
        <p:txBody>
          <a:bodyPr/>
          <a:lstStyle/>
          <a:p>
            <a:r>
              <a:rPr lang="it-IT" sz="3600" b="1" dirty="0"/>
              <a:t>Biografia</a:t>
            </a:r>
            <a:r>
              <a:rPr lang="it-IT" b="1" dirty="0"/>
              <a:t/>
            </a:r>
            <a:br>
              <a:rPr lang="it-IT" b="1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8336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3657600" cy="5714999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Monet </a:t>
            </a:r>
            <a:r>
              <a:rPr lang="it-IT" dirty="0"/>
              <a:t>non amava e non s'interessava ai classici esempi della pittura, tanto da non entrare quasi mai al </a:t>
            </a:r>
            <a:r>
              <a:rPr lang="it-IT" dirty="0" smtClean="0"/>
              <a:t>Louvre.</a:t>
            </a:r>
          </a:p>
          <a:p>
            <a:pPr marL="0" indent="0">
              <a:buNone/>
            </a:pPr>
            <a:r>
              <a:rPr lang="it-IT" dirty="0" smtClean="0"/>
              <a:t>Inizia </a:t>
            </a:r>
            <a:r>
              <a:rPr lang="it-IT" dirty="0"/>
              <a:t>a dipingere all'aperto </a:t>
            </a:r>
            <a:r>
              <a:rPr lang="it-IT" i="1" dirty="0"/>
              <a:t>Donne in giardino</a:t>
            </a:r>
            <a:r>
              <a:rPr lang="it-IT" dirty="0"/>
              <a:t>, dove Camille è l'unica modella delle quattro donne rappresentate nel </a:t>
            </a:r>
            <a:r>
              <a:rPr lang="it-IT" dirty="0" smtClean="0"/>
              <a:t>dipinto.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0"/>
            <a:ext cx="4495800" cy="5715000"/>
          </a:xfrm>
        </p:spPr>
        <p:txBody>
          <a:bodyPr>
            <a:normAutofit fontScale="90000"/>
          </a:bodyPr>
          <a:lstStyle/>
          <a:p>
            <a:pPr algn="l"/>
            <a:r>
              <a:rPr lang="it-IT" sz="3600" b="1" dirty="0"/>
              <a:t>Verso una nuova visione </a:t>
            </a: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endParaRPr lang="it-IT" dirty="0"/>
          </a:p>
        </p:txBody>
      </p:sp>
      <p:pic>
        <p:nvPicPr>
          <p:cNvPr id="3074" name="Picture 2" descr="C:\Users\SHAH\Desktop\487px-Claude_Monet_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5113" y="1219200"/>
            <a:ext cx="4000069" cy="507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251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Claude Monet e conosciuto come padre </a:t>
            </a:r>
            <a:r>
              <a:rPr lang="it-IT" dirty="0" smtClean="0"/>
              <a:t>dell'Impressionismo.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Nella </a:t>
            </a:r>
            <a:r>
              <a:rPr lang="it-IT" i="1" dirty="0"/>
              <a:t>Vela sulla Senna ad Argenteuil</a:t>
            </a:r>
            <a:r>
              <a:rPr lang="it-IT" dirty="0"/>
              <a:t> scompaiono i contrasti di tono, che si mutano in passaggi tonali ottenuti non fondendo ma accostando le tinte, fra le quali non è utilizzato il nero, ma le ombre vengono ricavate accentuando l'intensità del tono.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4187" y="-152400"/>
            <a:ext cx="4419600" cy="5715000"/>
          </a:xfrm>
        </p:spPr>
        <p:txBody>
          <a:bodyPr/>
          <a:lstStyle/>
          <a:p>
            <a:pPr algn="l"/>
            <a:r>
              <a:rPr lang="it-IT" b="1" dirty="0"/>
              <a:t>La nascita dell'Impressionismo </a:t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endParaRPr lang="it-IT" dirty="0"/>
          </a:p>
        </p:txBody>
      </p:sp>
      <p:pic>
        <p:nvPicPr>
          <p:cNvPr id="4098" name="Picture 2" descr="C:\Users\SHAH\Desktop\788px-Claude_Monet_0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990600"/>
            <a:ext cx="4419600" cy="282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HAH\Desktop\788px-Claude_Monet_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20152"/>
            <a:ext cx="4419600" cy="296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275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45066"/>
            <a:ext cx="3505200" cy="5714999"/>
          </a:xfrm>
        </p:spPr>
        <p:txBody>
          <a:bodyPr/>
          <a:lstStyle/>
          <a:p>
            <a:r>
              <a:rPr lang="it-IT" dirty="0"/>
              <a:t>È in ammirazione di una natura che gli appare esotica, con la luce del Mar Mediterraneo, con le sue palme e la sua acqua </a:t>
            </a:r>
            <a:r>
              <a:rPr lang="it-IT" dirty="0" smtClean="0"/>
              <a:t>blu.   (Durand-Ruel)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A </a:t>
            </a:r>
            <a:r>
              <a:rPr lang="it-IT" dirty="0"/>
              <a:t>dicembre va con Renoir per un </a:t>
            </a:r>
            <a:r>
              <a:rPr lang="it-IT" dirty="0" smtClean="0"/>
              <a:t> breve </a:t>
            </a:r>
            <a:r>
              <a:rPr lang="it-IT" dirty="0"/>
              <a:t>soggiorno a </a:t>
            </a:r>
            <a:r>
              <a:rPr lang="it-IT" dirty="0" smtClean="0"/>
              <a:t>Bordighera;  rientrato </a:t>
            </a:r>
            <a:r>
              <a:rPr lang="it-IT" dirty="0"/>
              <a:t>a Giverny, a gennaio </a:t>
            </a:r>
            <a:r>
              <a:rPr lang="it-IT" dirty="0" smtClean="0"/>
              <a:t> riparte </a:t>
            </a:r>
            <a:r>
              <a:rPr lang="it-IT" dirty="0"/>
              <a:t>ancora per Bordighera da </a:t>
            </a:r>
            <a:r>
              <a:rPr lang="it-IT" dirty="0" smtClean="0"/>
              <a:t> solo. Il perche secondo me e  abbastanza chiaro se diamo un occhiata al dipinto a destra.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7297" y="76200"/>
            <a:ext cx="4595703" cy="5715000"/>
          </a:xfrm>
        </p:spPr>
        <p:txBody>
          <a:bodyPr>
            <a:normAutofit fontScale="90000"/>
          </a:bodyPr>
          <a:lstStyle/>
          <a:p>
            <a:pPr algn="l"/>
            <a:r>
              <a:rPr lang="it-IT" sz="3600" b="1" dirty="0"/>
              <a:t>Oltre </a:t>
            </a:r>
            <a:r>
              <a:rPr lang="it-IT" sz="3600" b="1" dirty="0" smtClean="0"/>
              <a:t> </a:t>
            </a:r>
            <a:br>
              <a:rPr lang="it-IT" sz="3600" b="1" dirty="0" smtClean="0"/>
            </a:br>
            <a:r>
              <a:rPr lang="it-IT" sz="3600" b="1" dirty="0" smtClean="0"/>
              <a:t>l'impressionismo </a:t>
            </a:r>
            <a:r>
              <a:rPr lang="it-IT" sz="3600" b="1" dirty="0"/>
              <a:t/>
            </a:r>
            <a:br>
              <a:rPr lang="it-IT" sz="3600" b="1" dirty="0"/>
            </a:b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3600" b="1" dirty="0"/>
              <a:t/>
            </a:r>
            <a:br>
              <a:rPr lang="it-IT" sz="3600" b="1" dirty="0"/>
            </a:b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3600" b="1" dirty="0"/>
              <a:t/>
            </a:r>
            <a:br>
              <a:rPr lang="it-IT" sz="3600" b="1" dirty="0"/>
            </a:b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3600" b="1" dirty="0"/>
              <a:t/>
            </a:r>
            <a:br>
              <a:rPr lang="it-IT" sz="3600" b="1" dirty="0"/>
            </a:br>
            <a:endParaRPr lang="it-IT" sz="3600" b="1" dirty="0"/>
          </a:p>
        </p:txBody>
      </p:sp>
      <p:pic>
        <p:nvPicPr>
          <p:cNvPr id="5122" name="Picture 2" descr="C:\Users\SHAH\Desktop\745px-Bordighe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9108" y="1676400"/>
            <a:ext cx="5333999" cy="452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696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Nel 1920 Monet offre allo Stato francese dodici grandi tele di </a:t>
            </a:r>
            <a:r>
              <a:rPr lang="it-IT" i="1" dirty="0"/>
              <a:t>Ninfee</a:t>
            </a:r>
            <a:r>
              <a:rPr lang="it-IT" dirty="0"/>
              <a:t>, lunga ciascuna circa quattro metri, che verranno sistemate nel 1927 in due sali ovali dell'Orangerie delle </a:t>
            </a:r>
            <a:r>
              <a:rPr lang="it-IT" dirty="0" smtClean="0"/>
              <a:t>Tuileries.</a:t>
            </a:r>
          </a:p>
          <a:p>
            <a:r>
              <a:rPr lang="it-IT" dirty="0" smtClean="0"/>
              <a:t>«Ce </a:t>
            </a:r>
            <a:r>
              <a:rPr lang="it-IT" dirty="0"/>
              <a:t>n'è abbastanza per disperarsi. Ma non vorrei morire prima di aver detto tutto quel che avevo da dire; o almeno aver tentato. E i miei giorni sono </a:t>
            </a:r>
            <a:r>
              <a:rPr lang="it-IT" dirty="0" smtClean="0"/>
              <a:t>contati». Monet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152400"/>
            <a:ext cx="2819400" cy="5715000"/>
          </a:xfrm>
        </p:spPr>
        <p:txBody>
          <a:bodyPr>
            <a:normAutofit/>
          </a:bodyPr>
          <a:lstStyle/>
          <a:p>
            <a:r>
              <a:rPr lang="it-IT" b="1" dirty="0"/>
              <a:t>Le Ninfee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6146" name="Picture 2" descr="C:\Users\SHAH\Desktop\468px-Claude_Monet_0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728374"/>
            <a:ext cx="4457700" cy="57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825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                      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                                                          </a:t>
            </a:r>
            <a:r>
              <a:rPr lang="it-IT" b="1" dirty="0" smtClean="0"/>
              <a:t>Paul Cézanne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-228600" y="1905000"/>
            <a:ext cx="97536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000" b="1" dirty="0" smtClean="0"/>
              <a:t>«</a:t>
            </a:r>
            <a:r>
              <a:rPr lang="it-IT" sz="5000" dirty="0" smtClean="0"/>
              <a:t> </a:t>
            </a:r>
            <a:r>
              <a:rPr lang="it-IT" sz="5000" dirty="0"/>
              <a:t>Monet non è che un occhio ma, buon Dio, che occhio! </a:t>
            </a:r>
            <a:r>
              <a:rPr lang="it-IT" sz="5000" b="1" dirty="0" smtClean="0"/>
              <a:t>»</a:t>
            </a:r>
            <a:endParaRPr lang="it-IT" sz="5000" dirty="0"/>
          </a:p>
        </p:txBody>
      </p:sp>
    </p:spTree>
    <p:extLst>
      <p:ext uri="{BB962C8B-B14F-4D97-AF65-F5344CB8AC3E}">
        <p14:creationId xmlns:p14="http://schemas.microsoft.com/office/powerpoint/2010/main" xmlns="" val="180718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100</TotalTime>
  <Words>343</Words>
  <Application>Microsoft Office PowerPoint</Application>
  <PresentationFormat>Ekran Gösterisi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Composite</vt:lpstr>
      <vt:lpstr>Slayt 1</vt:lpstr>
      <vt:lpstr>Biografia </vt:lpstr>
      <vt:lpstr>Verso una nuova visione             </vt:lpstr>
      <vt:lpstr>La nascita dell'Impressionismo           </vt:lpstr>
      <vt:lpstr>Oltre   l'impressionismo          </vt:lpstr>
      <vt:lpstr>Le Ninfee            </vt:lpstr>
      <vt:lpstr>Slayt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</dc:creator>
  <cp:lastModifiedBy>sandr</cp:lastModifiedBy>
  <cp:revision>10</cp:revision>
  <dcterms:created xsi:type="dcterms:W3CDTF">2006-08-16T00:00:00Z</dcterms:created>
  <dcterms:modified xsi:type="dcterms:W3CDTF">2011-11-21T08:43:18Z</dcterms:modified>
</cp:coreProperties>
</file>